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12135957" y="9236266"/>
            <a:ext cx="381204" cy="381001"/>
          </a:xfrm>
          <a:prstGeom prst="rect">
            <a:avLst/>
          </a:prstGeom>
        </p:spPr>
        <p:txBody>
          <a:bodyPr wrap="square"/>
          <a:lstStyle/>
          <a:p>
            <a:pPr/>
            <a:fld id="{86CB4B4D-7CA3-9044-876B-883B54F8677D}" type="slidenum"/>
          </a:p>
        </p:txBody>
      </p:sp>
      <p:pic>
        <p:nvPicPr>
          <p:cNvPr id="14" name="jpg-Mueller-Communication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121650"/>
            <a:ext cx="4089400" cy="163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/>
          <p:nvPr>
            <p:ph type="obj" idx="3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40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8" name="Shape 98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C7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Shape 41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</a:defRPr>
            </a:lvl1pPr>
            <a:lvl2pPr>
              <a:defRPr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</a:defRPr>
            </a:lvl2pPr>
            <a:lvl3pPr>
              <a:defRPr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</a:defRPr>
            </a:lvl3pPr>
            <a:lvl4pPr>
              <a:defRPr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</a:defRPr>
            </a:lvl4pPr>
            <a:lvl5pPr>
              <a:defRPr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9" name="jpg-Mueller-Communication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121650"/>
            <a:ext cx="4089400" cy="16383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0" name="Shape 70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9" name="jpg-Mueller-Communication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121650"/>
            <a:ext cx="4089400" cy="16383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hape 88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9" name="Shape 89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thestrategiccommunicator.com" TargetMode="External"/><Relationship Id="rId3" Type="http://schemas.openxmlformats.org/officeDocument/2006/relationships/hyperlink" Target="mailto:joe@muellercommunications-stl.com?subject=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ctrTitle"/>
          </p:nvPr>
        </p:nvSpPr>
        <p:spPr>
          <a:xfrm>
            <a:off x="1270000" y="1270000"/>
            <a:ext cx="10464800" cy="6234956"/>
          </a:xfrm>
          <a:prstGeom prst="rect">
            <a:avLst/>
          </a:prstGeom>
        </p:spPr>
        <p:txBody>
          <a:bodyPr/>
          <a:lstStyle/>
          <a:p>
            <a:pPr defTabSz="479044">
              <a:defRPr b="1" sz="5740">
                <a:effectLst>
                  <a:outerShdw sx="100000" sy="100000" kx="0" ky="0" algn="b" rotWithShape="0" blurRad="10414" dist="31242" dir="2700000">
                    <a:srgbClr val="000000"/>
                  </a:outerShdw>
                </a:effectLst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Building A Volunteer Marketing &amp; Communications Committee</a:t>
            </a:r>
            <a:br/>
          </a:p>
          <a:p>
            <a:pPr defTabSz="479044">
              <a:defRPr b="1" sz="5740">
                <a:effectLst>
                  <a:outerShdw sx="100000" sy="100000" kx="0" ky="0" algn="b" rotWithShape="0" blurRad="10414" dist="31242" dir="2700000">
                    <a:srgbClr val="000000"/>
                  </a:outerShdw>
                </a:effectLst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</a:p>
          <a:p>
            <a:pPr defTabSz="479044">
              <a:defRPr b="1" sz="5740">
                <a:effectLst>
                  <a:outerShdw sx="100000" sy="100000" kx="0" ky="0" algn="b" rotWithShape="0" blurRad="10414" dist="31242" dir="2700000">
                    <a:srgbClr val="000000"/>
                  </a:outerShdw>
                </a:effectLst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br/>
          </a:p>
        </p:txBody>
      </p:sp>
      <p:sp>
        <p:nvSpPr>
          <p:cNvPr id="124" name="Shape 124"/>
          <p:cNvSpPr/>
          <p:nvPr>
            <p:ph type="subTitle" sz="quarter" idx="1"/>
          </p:nvPr>
        </p:nvSpPr>
        <p:spPr>
          <a:xfrm>
            <a:off x="1270000" y="5454650"/>
            <a:ext cx="10464800" cy="2347070"/>
          </a:xfrm>
          <a:prstGeom prst="rect">
            <a:avLst/>
          </a:prstGeom>
        </p:spPr>
        <p:txBody>
          <a:bodyPr/>
          <a:lstStyle/>
          <a:p>
            <a:pPr defTabSz="327152">
              <a:defRPr b="1" sz="3640">
                <a:effectLst>
                  <a:outerShdw sx="100000" sy="100000" kx="0" ky="0" algn="b" rotWithShape="0" blurRad="7112" dist="21336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effectLst>
                  <a:outerShdw sx="100000" sy="100000" kx="0" ky="0" algn="b" rotWithShape="0" blurRad="7112" dist="14224" dir="2700000">
                    <a:srgbClr val="000000"/>
                  </a:outerShdw>
                </a:effectLst>
              </a:rPr>
              <a:t>Joe Mueller</a:t>
            </a:r>
            <a:endParaRPr>
              <a:effectLst>
                <a:outerShdw sx="100000" sy="100000" kx="0" ky="0" algn="b" rotWithShape="0" blurRad="7112" dist="14224" dir="2700000">
                  <a:srgbClr val="000000"/>
                </a:outerShdw>
              </a:effectLst>
            </a:endParaRPr>
          </a:p>
          <a:p>
            <a:pPr defTabSz="327152">
              <a:defRPr b="1" sz="3640">
                <a:effectLst>
                  <a:outerShdw sx="100000" sy="100000" kx="0" ky="0" algn="b" rotWithShape="0" blurRad="7112" dist="21336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effectLst>
                  <a:outerShdw sx="100000" sy="100000" kx="0" ky="0" algn="b" rotWithShape="0" blurRad="7112" dist="14224" dir="2700000">
                    <a:srgbClr val="000000"/>
                  </a:outerShdw>
                </a:effectLst>
              </a:rPr>
              <a:t>@jfmueller</a:t>
            </a:r>
            <a:endParaRPr>
              <a:effectLst>
                <a:outerShdw sx="100000" sy="100000" kx="0" ky="0" algn="b" rotWithShape="0" blurRad="7112" dist="14224" dir="2700000">
                  <a:srgbClr val="000000"/>
                </a:outerShdw>
              </a:effectLst>
            </a:endParaRPr>
          </a:p>
          <a:p>
            <a:pPr defTabSz="327152">
              <a:defRPr b="1" sz="3640">
                <a:effectLst>
                  <a:outerShdw sx="100000" sy="100000" kx="0" ky="0" algn="b" rotWithShape="0" blurRad="7112" dist="21336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effectLst>
                  <a:outerShdw sx="100000" sy="100000" kx="0" ky="0" algn="b" rotWithShape="0" blurRad="7112" dist="14224" dir="2700000">
                    <a:srgbClr val="000000"/>
                  </a:outerShdw>
                </a:effectLst>
              </a:rPr>
              <a:t>muellercommunications-stl.com</a:t>
            </a:r>
            <a:br>
              <a:rPr>
                <a:effectLst>
                  <a:outerShdw sx="100000" sy="100000" kx="0" ky="0" algn="b" rotWithShape="0" blurRad="7112" dist="14224" dir="2700000">
                    <a:srgbClr val="000000"/>
                  </a:outerShdw>
                </a:effectLst>
              </a:rPr>
            </a:br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6" name="jpg-Mueller-Communication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00" y="8121650"/>
            <a:ext cx="4089400" cy="163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4443306" y="8727863"/>
            <a:ext cx="411818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www.jfmueller.com</a:t>
            </a:r>
          </a:p>
        </p:txBody>
      </p:sp>
      <p:pic>
        <p:nvPicPr>
          <p:cNvPr id="159" name="image.png"/>
          <p:cNvPicPr>
            <a:picLocks noChangeAspect="1"/>
          </p:cNvPicPr>
          <p:nvPr/>
        </p:nvPicPr>
        <p:blipFill>
          <a:blip r:embed="rId2">
            <a:extLst/>
          </a:blip>
          <a:srcRect l="8593" t="9948" r="6249" b="6063"/>
          <a:stretch>
            <a:fillRect/>
          </a:stretch>
        </p:blipFill>
        <p:spPr>
          <a:xfrm>
            <a:off x="433493" y="0"/>
            <a:ext cx="12462935" cy="98326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4443306" y="8727863"/>
            <a:ext cx="411818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www.jfmueller.com</a:t>
            </a:r>
          </a:p>
        </p:txBody>
      </p:sp>
      <p:pic>
        <p:nvPicPr>
          <p:cNvPr id="162" name="image.png"/>
          <p:cNvPicPr>
            <a:picLocks noChangeAspect="1"/>
          </p:cNvPicPr>
          <p:nvPr/>
        </p:nvPicPr>
        <p:blipFill>
          <a:blip r:embed="rId2">
            <a:extLst/>
          </a:blip>
          <a:srcRect l="19531" t="23622" r="17968" b="6062"/>
          <a:stretch>
            <a:fillRect/>
          </a:stretch>
        </p:blipFill>
        <p:spPr>
          <a:xfrm>
            <a:off x="975360" y="-1"/>
            <a:ext cx="10945708" cy="98506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body" idx="1"/>
          </p:nvPr>
        </p:nvSpPr>
        <p:spPr>
          <a:xfrm>
            <a:off x="604564" y="1828800"/>
            <a:ext cx="11795672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Where to look for IMC Committee members: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Local college, university marketing/business departments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Ad agencies, PR firms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AMA (American Marketing Assoc.), PRSA (Public Relations Society of America)</a:t>
            </a:r>
          </a:p>
        </p:txBody>
      </p:sp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  <p:sp>
        <p:nvSpPr>
          <p:cNvPr id="166" name="Shape 166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body" idx="1"/>
          </p:nvPr>
        </p:nvSpPr>
        <p:spPr>
          <a:xfrm>
            <a:off x="952500" y="19558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Where to look for IMC Committee members (Continued):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Billboard companies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Corporate marketing, advertising, graphic design companies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Freelance writers, designers, photographers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Media companies</a:t>
            </a:r>
          </a:p>
        </p:txBody>
      </p:sp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  <p:sp>
        <p:nvSpPr>
          <p:cNvPr id="170" name="Shape 170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body" idx="1"/>
          </p:nvPr>
        </p:nvSpPr>
        <p:spPr>
          <a:xfrm>
            <a:off x="952500" y="3024435"/>
            <a:ext cx="11099800" cy="460008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Where to look for IMC Committee members (Continued):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Companies with large advertising presence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School district communications, public relations coordinators</a:t>
            </a:r>
          </a:p>
        </p:txBody>
      </p:sp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  <p:sp>
        <p:nvSpPr>
          <p:cNvPr id="174" name="Shape 174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body" sz="quarter" idx="1"/>
          </p:nvPr>
        </p:nvSpPr>
        <p:spPr>
          <a:xfrm>
            <a:off x="2058677" y="3943175"/>
            <a:ext cx="1593626" cy="1489795"/>
          </a:xfrm>
          <a:prstGeom prst="rect">
            <a:avLst/>
          </a:prstGeom>
        </p:spPr>
        <p:txBody>
          <a:bodyPr/>
          <a:lstStyle/>
          <a:p>
            <a:pPr marL="458419" indent="-458419" defTabSz="549148">
              <a:lnSpc>
                <a:spcPct val="80000"/>
              </a:lnSpc>
              <a:spcBef>
                <a:spcPts val="500"/>
              </a:spcBef>
              <a:buSzTx/>
              <a:buNone/>
              <a:defRPr b="1" sz="2256">
                <a:solidFill>
                  <a:srgbClr val="0066CC"/>
                </a:solidFill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John,</a:t>
            </a:r>
          </a:p>
          <a:p>
            <a:pPr marL="458419" indent="-458419" defTabSz="549148">
              <a:lnSpc>
                <a:spcPct val="80000"/>
              </a:lnSpc>
              <a:spcBef>
                <a:spcPts val="500"/>
              </a:spcBef>
              <a:buSzTx/>
              <a:buNone/>
              <a:defRPr b="1" sz="2256">
                <a:solidFill>
                  <a:srgbClr val="0066CC"/>
                </a:solidFill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CEO of</a:t>
            </a:r>
          </a:p>
          <a:p>
            <a:pPr marL="458419" indent="-458419" defTabSz="549148">
              <a:lnSpc>
                <a:spcPct val="80000"/>
              </a:lnSpc>
              <a:spcBef>
                <a:spcPts val="500"/>
              </a:spcBef>
              <a:buSzTx/>
              <a:buNone/>
              <a:defRPr b="1" sz="2256">
                <a:solidFill>
                  <a:srgbClr val="0066CC"/>
                </a:solidFill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WOM</a:t>
            </a:r>
          </a:p>
          <a:p>
            <a:pPr marL="458419" indent="-458419" defTabSz="549148">
              <a:lnSpc>
                <a:spcPct val="80000"/>
              </a:lnSpc>
              <a:spcBef>
                <a:spcPts val="500"/>
              </a:spcBef>
              <a:buSzTx/>
              <a:buNone/>
              <a:defRPr b="1" sz="2256">
                <a:solidFill>
                  <a:srgbClr val="0066CC"/>
                </a:solidFill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P.R.</a:t>
            </a:r>
          </a:p>
        </p:txBody>
      </p:sp>
      <p:pic>
        <p:nvPicPr>
          <p:cNvPr id="177" name="image.png"/>
          <p:cNvPicPr>
            <a:picLocks noChangeAspect="1"/>
          </p:cNvPicPr>
          <p:nvPr/>
        </p:nvPicPr>
        <p:blipFill>
          <a:blip r:embed="rId2">
            <a:extLst/>
          </a:blip>
          <a:srcRect l="8593" t="9948" r="49198" b="47720"/>
          <a:stretch>
            <a:fillRect/>
          </a:stretch>
        </p:blipFill>
        <p:spPr>
          <a:xfrm>
            <a:off x="1192106" y="-1"/>
            <a:ext cx="10728961" cy="860665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5534735" y="1777493"/>
            <a:ext cx="5635414" cy="115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lnSpc>
                <a:spcPct val="80000"/>
              </a:lnSpc>
              <a:spcBef>
                <a:spcPts val="600"/>
              </a:spcBef>
              <a:defRPr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Cindy, Owner of Web Solutions</a:t>
            </a:r>
          </a:p>
        </p:txBody>
      </p:sp>
      <p:sp>
        <p:nvSpPr>
          <p:cNvPr id="179" name="Shape 179"/>
          <p:cNvSpPr/>
          <p:nvPr/>
        </p:nvSpPr>
        <p:spPr>
          <a:xfrm>
            <a:off x="5720059" y="3208654"/>
            <a:ext cx="5635415" cy="115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lnSpc>
                <a:spcPct val="80000"/>
              </a:lnSpc>
              <a:spcBef>
                <a:spcPts val="600"/>
              </a:spcBef>
              <a:defRPr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Tim, Production Mgr. KWMU-TV</a:t>
            </a:r>
          </a:p>
        </p:txBody>
      </p:sp>
      <p:sp>
        <p:nvSpPr>
          <p:cNvPr id="180" name="Shape 180"/>
          <p:cNvSpPr/>
          <p:nvPr/>
        </p:nvSpPr>
        <p:spPr>
          <a:xfrm>
            <a:off x="5720059" y="4834255"/>
            <a:ext cx="5635415" cy="115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lnSpc>
                <a:spcPct val="80000"/>
              </a:lnSpc>
              <a:spcBef>
                <a:spcPts val="600"/>
              </a:spcBef>
              <a:defRPr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Ella, VP of Rather Marketing</a:t>
            </a:r>
          </a:p>
        </p:txBody>
      </p:sp>
      <p:sp>
        <p:nvSpPr>
          <p:cNvPr id="181" name="Shape 181"/>
          <p:cNvSpPr/>
          <p:nvPr/>
        </p:nvSpPr>
        <p:spPr>
          <a:xfrm>
            <a:off x="5960533" y="6459855"/>
            <a:ext cx="5635414" cy="115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lnSpc>
                <a:spcPct val="80000"/>
              </a:lnSpc>
              <a:spcBef>
                <a:spcPts val="600"/>
              </a:spcBef>
              <a:defRPr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Greg, Freelance Graphic Design</a:t>
            </a:r>
          </a:p>
        </p:txBody>
      </p:sp>
      <p:sp>
        <p:nvSpPr>
          <p:cNvPr id="182" name="Shape 182"/>
          <p:cNvSpPr/>
          <p:nvPr>
            <p:ph type="title"/>
          </p:nvPr>
        </p:nvSpPr>
        <p:spPr>
          <a:xfrm>
            <a:off x="1561503" y="3868922"/>
            <a:ext cx="2587973" cy="1638301"/>
          </a:xfrm>
          <a:prstGeom prst="rect">
            <a:avLst/>
          </a:prstGeom>
        </p:spPr>
        <p:txBody>
          <a:bodyPr/>
          <a:lstStyle/>
          <a:p>
            <a:pPr defTabSz="566674">
              <a:defRPr b="1" sz="2619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Tom Thompson</a:t>
            </a:r>
          </a:p>
          <a:p>
            <a:pPr defTabSz="566674">
              <a:defRPr b="1" sz="2619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VP of</a:t>
            </a:r>
          </a:p>
          <a:p>
            <a:pPr defTabSz="566674">
              <a:defRPr b="1" sz="2619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Media World</a:t>
            </a:r>
          </a:p>
        </p:txBody>
      </p:sp>
      <p:sp>
        <p:nvSpPr>
          <p:cNvPr id="183" name="Shape 183"/>
          <p:cNvSpPr/>
          <p:nvPr/>
        </p:nvSpPr>
        <p:spPr>
          <a:xfrm>
            <a:off x="2729903" y="20822"/>
            <a:ext cx="7346356" cy="163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b="1" sz="2700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Mission for Margin Marketing &amp; Communications Committee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4"/>
      <p:bldP build="whole" bldLvl="1" animBg="1" rev="0" advAuto="0" spid="179" grpId="2"/>
      <p:bldP build="whole" bldLvl="1" animBg="1" rev="0" advAuto="0" spid="178" grpId="1"/>
      <p:bldP build="whole" bldLvl="1" animBg="1" rev="0" advAuto="0" spid="180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body" sz="half" idx="1"/>
          </p:nvPr>
        </p:nvSpPr>
        <p:spPr>
          <a:xfrm>
            <a:off x="952500" y="2744787"/>
            <a:ext cx="11099800" cy="426402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Communications Audit: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What is the organization’s mission?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Who are your target audiences?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How do your audiences perceive your organization?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What are your strengths?</a:t>
            </a:r>
          </a:p>
        </p:txBody>
      </p:sp>
      <p:sp>
        <p:nvSpPr>
          <p:cNvPr id="186" name="Shape 186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7" name="Shape 187"/>
          <p:cNvSpPr/>
          <p:nvPr>
            <p:ph type="title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body" idx="1"/>
          </p:nvPr>
        </p:nvSpPr>
        <p:spPr>
          <a:xfrm>
            <a:off x="625301" y="2254200"/>
            <a:ext cx="11754198" cy="5696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Communications Audit (Continued):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What is the most common and most significant complaint your organization receives?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Where are your opportunities?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What is threatening your organization?</a:t>
            </a:r>
          </a:p>
        </p:txBody>
      </p:sp>
      <p:sp>
        <p:nvSpPr>
          <p:cNvPr id="190" name="Shape 190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body" sz="half" idx="1"/>
          </p:nvPr>
        </p:nvSpPr>
        <p:spPr>
          <a:xfrm>
            <a:off x="628302" y="2817043"/>
            <a:ext cx="11748196" cy="4119514"/>
          </a:xfrm>
          <a:prstGeom prst="rect">
            <a:avLst/>
          </a:prstGeom>
        </p:spPr>
        <p:txBody>
          <a:bodyPr/>
          <a:lstStyle/>
          <a:p>
            <a:pPr marL="0" indent="0" defTabSz="554990">
              <a:spcBef>
                <a:spcPts val="3900"/>
              </a:spcBef>
              <a:buSzTx/>
              <a:buNone/>
              <a:defRPr b="1" sz="475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Communications Audit (Continued):</a:t>
            </a:r>
          </a:p>
          <a:p>
            <a:pPr lvl="1" marL="868680" indent="-434340" defTabSz="554990">
              <a:spcBef>
                <a:spcPts val="0"/>
              </a:spcBef>
              <a:buClr>
                <a:srgbClr val="FFFFFF"/>
              </a:buClr>
              <a:defRPr b="1" sz="418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What kind of customer service do you provide?</a:t>
            </a:r>
          </a:p>
          <a:p>
            <a:pPr lvl="1" marL="868680" indent="-434340" defTabSz="554990">
              <a:spcBef>
                <a:spcPts val="0"/>
              </a:spcBef>
              <a:buClr>
                <a:srgbClr val="FFFFFF"/>
              </a:buClr>
              <a:defRPr b="1" sz="418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How well does your organization communicate with internal audiences?</a:t>
            </a:r>
          </a:p>
          <a:p>
            <a:pPr lvl="1" marL="868680" indent="-434340" defTabSz="554990">
              <a:spcBef>
                <a:spcPts val="0"/>
              </a:spcBef>
              <a:buClr>
                <a:srgbClr val="FFFFFF"/>
              </a:buClr>
              <a:defRPr b="1" sz="418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External audiences?</a:t>
            </a:r>
          </a:p>
        </p:txBody>
      </p:sp>
      <p:sp>
        <p:nvSpPr>
          <p:cNvPr id="194" name="Shape 194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8" name="image.png"/>
          <p:cNvPicPr>
            <a:picLocks noChangeAspect="1"/>
          </p:cNvPicPr>
          <p:nvPr/>
        </p:nvPicPr>
        <p:blipFill>
          <a:blip r:embed="rId2">
            <a:extLst/>
          </a:blip>
          <a:srcRect l="8593" t="54382" r="49938" b="6063"/>
          <a:stretch>
            <a:fillRect/>
          </a:stretch>
        </p:blipFill>
        <p:spPr>
          <a:xfrm>
            <a:off x="758613" y="94826"/>
            <a:ext cx="11379201" cy="8683415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1990478" y="901178"/>
            <a:ext cx="238421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spcBef>
                <a:spcPts val="500"/>
              </a:spcBef>
              <a:defRPr sz="2200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Membership</a:t>
            </a:r>
          </a:p>
        </p:txBody>
      </p:sp>
      <p:sp>
        <p:nvSpPr>
          <p:cNvPr id="200" name="Shape 200"/>
          <p:cNvSpPr/>
          <p:nvPr/>
        </p:nvSpPr>
        <p:spPr>
          <a:xfrm>
            <a:off x="4429840" y="901178"/>
            <a:ext cx="238421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spcBef>
                <a:spcPts val="500"/>
              </a:spcBef>
              <a:defRPr sz="2200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Programs</a:t>
            </a:r>
          </a:p>
        </p:txBody>
      </p:sp>
      <p:sp>
        <p:nvSpPr>
          <p:cNvPr id="201" name="Shape 201"/>
          <p:cNvSpPr/>
          <p:nvPr/>
        </p:nvSpPr>
        <p:spPr>
          <a:xfrm>
            <a:off x="6720429" y="901178"/>
            <a:ext cx="238421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spcBef>
                <a:spcPts val="500"/>
              </a:spcBef>
              <a:defRPr sz="2200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Recruitment</a:t>
            </a:r>
          </a:p>
        </p:txBody>
      </p:sp>
      <p:sp>
        <p:nvSpPr>
          <p:cNvPr id="202" name="Shape 202"/>
          <p:cNvSpPr/>
          <p:nvPr/>
        </p:nvSpPr>
        <p:spPr>
          <a:xfrm>
            <a:off x="9184229" y="901178"/>
            <a:ext cx="238421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spcBef>
                <a:spcPts val="500"/>
              </a:spcBef>
              <a:defRPr sz="2200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Fundraising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body" idx="1"/>
          </p:nvPr>
        </p:nvSpPr>
        <p:spPr>
          <a:xfrm>
            <a:off x="952500" y="2637581"/>
            <a:ext cx="11099800" cy="5373788"/>
          </a:xfrm>
          <a:prstGeom prst="rect">
            <a:avLst/>
          </a:prstGeom>
        </p:spPr>
        <p:txBody>
          <a:bodyPr/>
          <a:lstStyle/>
          <a:p>
            <a:pPr lvl="1" marL="406400" indent="-177800">
              <a:buSzTx/>
              <a:buNone/>
              <a:defRPr b="1" sz="5000">
                <a:latin typeface="Helvetica"/>
                <a:ea typeface="Helvetica"/>
                <a:cs typeface="Helvetica"/>
                <a:sym typeface="Helvetica"/>
              </a:defRPr>
            </a:pPr>
            <a:r>
              <a:t>The Fundamentals (3 Ms):</a:t>
            </a:r>
          </a:p>
          <a:p>
            <a:pPr lvl="1" marL="1058778" indent="-601578">
              <a:defRPr b="1" sz="4400">
                <a:latin typeface="Helvetica"/>
                <a:ea typeface="Helvetica"/>
                <a:cs typeface="Helvetica"/>
                <a:sym typeface="Helvetica"/>
              </a:defRPr>
            </a:pPr>
            <a:r>
              <a:t>Fundraising (Money)</a:t>
            </a:r>
          </a:p>
          <a:p>
            <a:pPr lvl="1" marL="1058778" indent="-601578">
              <a:defRPr b="1" sz="4400">
                <a:latin typeface="Helvetica"/>
                <a:ea typeface="Helvetica"/>
                <a:cs typeface="Helvetica"/>
                <a:sym typeface="Helvetica"/>
              </a:defRPr>
            </a:pPr>
            <a:r>
              <a:t>Clients/Programs (Membership)</a:t>
            </a:r>
          </a:p>
          <a:p>
            <a:pPr lvl="1" marL="1058778" indent="-601578">
              <a:defRPr b="1" sz="4400">
                <a:latin typeface="Helvetica"/>
                <a:ea typeface="Helvetica"/>
                <a:cs typeface="Helvetica"/>
                <a:sym typeface="Helvetica"/>
              </a:defRPr>
            </a:pPr>
            <a:r>
              <a:t>Volunteers (Manpower)</a:t>
            </a:r>
          </a:p>
        </p:txBody>
      </p:sp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.png"/>
          <p:cNvPicPr>
            <a:picLocks noChangeAspect="1"/>
          </p:cNvPicPr>
          <p:nvPr/>
        </p:nvPicPr>
        <p:blipFill>
          <a:blip r:embed="rId2">
            <a:extLst/>
          </a:blip>
          <a:srcRect l="51542" t="9948" r="6250" b="48394"/>
          <a:stretch>
            <a:fillRect/>
          </a:stretch>
        </p:blipFill>
        <p:spPr>
          <a:xfrm>
            <a:off x="1300479" y="-1"/>
            <a:ext cx="10945708" cy="8640517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>
            <p:ph type="body" sz="quarter" idx="1"/>
          </p:nvPr>
        </p:nvSpPr>
        <p:spPr>
          <a:xfrm>
            <a:off x="4697346" y="5413468"/>
            <a:ext cx="4821380" cy="2120901"/>
          </a:xfrm>
          <a:prstGeom prst="rect">
            <a:avLst/>
          </a:prstGeom>
        </p:spPr>
        <p:txBody>
          <a:bodyPr/>
          <a:lstStyle/>
          <a:p>
            <a:pPr marL="487680" indent="-487680">
              <a:spcBef>
                <a:spcPts val="500"/>
              </a:spcBef>
              <a:buSzTx/>
              <a:buNone/>
              <a:defRPr b="1" sz="2200"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Increase individual</a:t>
            </a:r>
          </a:p>
          <a:p>
            <a:pPr marL="487680" indent="-487680">
              <a:spcBef>
                <a:spcPts val="500"/>
              </a:spcBef>
              <a:buSzTx/>
              <a:buNone/>
              <a:defRPr b="1" sz="2200"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donations</a:t>
            </a:r>
          </a:p>
        </p:txBody>
      </p:sp>
      <p:sp>
        <p:nvSpPr>
          <p:cNvPr id="206" name="Shape 206"/>
          <p:cNvSpPr/>
          <p:nvPr>
            <p:ph type="title"/>
          </p:nvPr>
        </p:nvSpPr>
        <p:spPr>
          <a:xfrm>
            <a:off x="952499" y="-257307"/>
            <a:ext cx="11099801" cy="21209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Objectives</a:t>
            </a:r>
          </a:p>
        </p:txBody>
      </p:sp>
      <p:sp>
        <p:nvSpPr>
          <p:cNvPr id="207" name="Shape 207"/>
          <p:cNvSpPr/>
          <p:nvPr/>
        </p:nvSpPr>
        <p:spPr>
          <a:xfrm>
            <a:off x="1842346" y="1809269"/>
            <a:ext cx="4660054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spcBef>
                <a:spcPts val="500"/>
              </a:spcBef>
              <a:defRPr b="1" sz="2200"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Increase clients</a:t>
            </a:r>
          </a:p>
        </p:txBody>
      </p:sp>
      <p:sp>
        <p:nvSpPr>
          <p:cNvPr id="208" name="Shape 208"/>
          <p:cNvSpPr/>
          <p:nvPr/>
        </p:nvSpPr>
        <p:spPr>
          <a:xfrm>
            <a:off x="4443359" y="2872890"/>
            <a:ext cx="46600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spcBef>
                <a:spcPts val="500"/>
              </a:spcBef>
              <a:defRPr b="1" sz="2200"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Improve Awareness Of Prevention Programs</a:t>
            </a:r>
          </a:p>
        </p:txBody>
      </p:sp>
      <p:sp>
        <p:nvSpPr>
          <p:cNvPr id="209" name="Shape 209"/>
          <p:cNvSpPr/>
          <p:nvPr/>
        </p:nvSpPr>
        <p:spPr>
          <a:xfrm>
            <a:off x="6714657" y="3926482"/>
            <a:ext cx="466005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spcBef>
                <a:spcPts val="500"/>
              </a:spcBef>
              <a:defRPr b="1" sz="2200"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Assist upcoming capital campaign for new facility</a:t>
            </a:r>
          </a:p>
        </p:txBody>
      </p:sp>
      <p:sp>
        <p:nvSpPr>
          <p:cNvPr id="210" name="Shape 210"/>
          <p:cNvSpPr/>
          <p:nvPr/>
        </p:nvSpPr>
        <p:spPr>
          <a:xfrm>
            <a:off x="6821748" y="5049975"/>
            <a:ext cx="466005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spcBef>
                <a:spcPts val="500"/>
              </a:spcBef>
              <a:defRPr b="1" sz="2200"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Increase participation in volunteer training</a:t>
            </a:r>
          </a:p>
        </p:txBody>
      </p:sp>
      <p:sp>
        <p:nvSpPr>
          <p:cNvPr id="211" name="Shape 211"/>
          <p:cNvSpPr/>
          <p:nvPr/>
        </p:nvSpPr>
        <p:spPr>
          <a:xfrm>
            <a:off x="1765395" y="7326457"/>
            <a:ext cx="46600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spcBef>
                <a:spcPts val="500"/>
              </a:spcBef>
              <a:defRPr b="1" sz="2200"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Establish awareness of endowment fund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5"/>
      <p:bldP build="whole" bldLvl="1" animBg="1" rev="0" advAuto="0" spid="208" grpId="2"/>
      <p:bldP build="whole" bldLvl="1" animBg="1" rev="0" advAuto="0" spid="207" grpId="1"/>
      <p:bldP build="whole" bldLvl="1" animBg="1" rev="0" advAuto="0" spid="209" grpId="3"/>
      <p:bldP build="whole" bldLvl="1" animBg="1" rev="0" advAuto="0" spid="210" grpId="4"/>
      <p:bldP build="whole" bldLvl="1" animBg="1" rev="0" advAuto="0" spid="211" grpId="6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xfrm>
            <a:off x="1549400" y="469900"/>
            <a:ext cx="11099800" cy="21209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image.png"/>
          <p:cNvPicPr>
            <a:picLocks noChangeAspect="1"/>
          </p:cNvPicPr>
          <p:nvPr/>
        </p:nvPicPr>
        <p:blipFill>
          <a:blip r:embed="rId2">
            <a:extLst/>
          </a:blip>
          <a:srcRect l="51542" t="54382" r="8471" b="6063"/>
          <a:stretch>
            <a:fillRect/>
          </a:stretch>
        </p:blipFill>
        <p:spPr>
          <a:xfrm>
            <a:off x="1897379" y="63499"/>
            <a:ext cx="11054082" cy="8746633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2391151" y="1476110"/>
            <a:ext cx="4660055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spcBef>
                <a:spcPts val="500"/>
              </a:spcBef>
              <a:defRPr sz="2200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Increase participation in volunteer training</a:t>
            </a:r>
          </a:p>
        </p:txBody>
      </p:sp>
      <p:sp>
        <p:nvSpPr>
          <p:cNvPr id="216" name="Shape 216"/>
          <p:cNvSpPr/>
          <p:nvPr/>
        </p:nvSpPr>
        <p:spPr>
          <a:xfrm>
            <a:off x="7839286" y="1641210"/>
            <a:ext cx="466005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spcBef>
                <a:spcPts val="500"/>
              </a:spcBef>
              <a:defRPr sz="2200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Increase individual donations</a:t>
            </a:r>
          </a:p>
        </p:txBody>
      </p:sp>
      <p:sp>
        <p:nvSpPr>
          <p:cNvPr id="217" name="Shape 217"/>
          <p:cNvSpPr/>
          <p:nvPr/>
        </p:nvSpPr>
        <p:spPr>
          <a:xfrm>
            <a:off x="5094432" y="5298837"/>
            <a:ext cx="466005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spcBef>
                <a:spcPts val="500"/>
              </a:spcBef>
              <a:defRPr sz="2200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Increase client services</a:t>
            </a:r>
          </a:p>
        </p:txBody>
      </p:sp>
      <p:sp>
        <p:nvSpPr>
          <p:cNvPr id="218" name="Shape 218"/>
          <p:cNvSpPr/>
          <p:nvPr/>
        </p:nvSpPr>
        <p:spPr>
          <a:xfrm>
            <a:off x="6655686" y="6444826"/>
            <a:ext cx="184234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 algn="l">
              <a:spcBef>
                <a:spcPts val="600"/>
              </a:spcBef>
              <a:defRPr sz="2400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Op-Ed Article</a:t>
            </a:r>
          </a:p>
        </p:txBody>
      </p:sp>
      <p:sp>
        <p:nvSpPr>
          <p:cNvPr id="219" name="Shape 219"/>
          <p:cNvSpPr/>
          <p:nvPr/>
        </p:nvSpPr>
        <p:spPr>
          <a:xfrm>
            <a:off x="11214781" y="2772765"/>
            <a:ext cx="1625601" cy="916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87680" indent="-487680">
              <a:spcBef>
                <a:spcPts val="600"/>
              </a:spcBef>
              <a:defRPr sz="2400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Social</a:t>
            </a:r>
          </a:p>
          <a:p>
            <a:pPr marL="487680" indent="-487680">
              <a:spcBef>
                <a:spcPts val="600"/>
              </a:spcBef>
              <a:defRPr sz="2400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Media</a:t>
            </a:r>
          </a:p>
        </p:txBody>
      </p:sp>
      <p:sp>
        <p:nvSpPr>
          <p:cNvPr id="220" name="Shape 220"/>
          <p:cNvSpPr/>
          <p:nvPr/>
        </p:nvSpPr>
        <p:spPr>
          <a:xfrm>
            <a:off x="3800005" y="3025883"/>
            <a:ext cx="184234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spcBef>
                <a:spcPts val="600"/>
              </a:spcBef>
              <a:defRPr sz="2400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Brochure</a:t>
            </a:r>
          </a:p>
        </p:txBody>
      </p:sp>
      <p:sp>
        <p:nvSpPr>
          <p:cNvPr id="221" name="Shape 221"/>
          <p:cNvSpPr/>
          <p:nvPr/>
        </p:nvSpPr>
        <p:spPr>
          <a:xfrm>
            <a:off x="8317653" y="6444826"/>
            <a:ext cx="207263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 algn="l">
              <a:spcBef>
                <a:spcPts val="600"/>
              </a:spcBef>
              <a:defRPr sz="2400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Media Relations</a:t>
            </a:r>
          </a:p>
        </p:txBody>
      </p:sp>
      <p:sp>
        <p:nvSpPr>
          <p:cNvPr id="222" name="Shape 222"/>
          <p:cNvSpPr/>
          <p:nvPr/>
        </p:nvSpPr>
        <p:spPr>
          <a:xfrm>
            <a:off x="7443893" y="3025883"/>
            <a:ext cx="18423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spcBef>
                <a:spcPts val="600"/>
              </a:spcBef>
              <a:defRPr sz="2400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Direct Mail</a:t>
            </a:r>
          </a:p>
        </p:txBody>
      </p:sp>
      <p:sp>
        <p:nvSpPr>
          <p:cNvPr id="223" name="Shape 223"/>
          <p:cNvSpPr/>
          <p:nvPr/>
        </p:nvSpPr>
        <p:spPr>
          <a:xfrm>
            <a:off x="4373350" y="6628976"/>
            <a:ext cx="217731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L="487680" indent="-30480">
              <a:spcBef>
                <a:spcPts val="600"/>
              </a:spcBef>
              <a:defRPr sz="2400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Advocacy</a:t>
            </a:r>
          </a:p>
        </p:txBody>
      </p:sp>
      <p:sp>
        <p:nvSpPr>
          <p:cNvPr id="224" name="Shape 224"/>
          <p:cNvSpPr/>
          <p:nvPr/>
        </p:nvSpPr>
        <p:spPr>
          <a:xfrm>
            <a:off x="2187105" y="2841733"/>
            <a:ext cx="184234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87680" indent="-487680" algn="l">
              <a:spcBef>
                <a:spcPts val="600"/>
              </a:spcBef>
              <a:defRPr sz="2400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Newsletter</a:t>
            </a:r>
            <a:br/>
            <a:r>
              <a:t>Article</a:t>
            </a:r>
          </a:p>
        </p:txBody>
      </p:sp>
      <p:sp>
        <p:nvSpPr>
          <p:cNvPr id="225" name="Shape 225"/>
          <p:cNvSpPr/>
          <p:nvPr/>
        </p:nvSpPr>
        <p:spPr>
          <a:xfrm>
            <a:off x="5672749" y="3025883"/>
            <a:ext cx="184234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spcBef>
                <a:spcPts val="600"/>
              </a:spcBef>
              <a:defRPr sz="2400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Blog</a:t>
            </a:r>
          </a:p>
        </p:txBody>
      </p:sp>
      <p:sp>
        <p:nvSpPr>
          <p:cNvPr id="226" name="Shape 226"/>
          <p:cNvSpPr/>
          <p:nvPr/>
        </p:nvSpPr>
        <p:spPr>
          <a:xfrm>
            <a:off x="9356513" y="2932429"/>
            <a:ext cx="16256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spcBef>
                <a:spcPts val="600"/>
              </a:spcBef>
              <a:defRPr sz="2400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Video</a:t>
            </a:r>
          </a:p>
        </p:txBody>
      </p:sp>
      <p:sp>
        <p:nvSpPr>
          <p:cNvPr id="227" name="Shape 227"/>
          <p:cNvSpPr/>
          <p:nvPr/>
        </p:nvSpPr>
        <p:spPr>
          <a:xfrm>
            <a:off x="4967432" y="604122"/>
            <a:ext cx="466005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87680" indent="-487680">
              <a:spcBef>
                <a:spcPts val="500"/>
              </a:spcBef>
              <a:defRPr sz="2200">
                <a:solidFill>
                  <a:schemeClr val="accent4">
                    <a:hueOff val="-193819"/>
                    <a:satOff val="-4458"/>
                    <a:lumOff val="-21157"/>
                  </a:schemeClr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Marketing &amp; Communications Plan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3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5"/>
      <p:bldP build="whole" bldLvl="1" animBg="1" rev="0" advAuto="0" spid="222" grpId="7"/>
      <p:bldP build="whole" bldLvl="1" animBg="1" rev="0" advAuto="0" spid="224" grpId="3"/>
      <p:bldP build="p" bldLvl="5" animBg="1" rev="0" advAuto="0" spid="215" grpId="2"/>
      <p:bldP build="p" bldLvl="5" animBg="1" rev="0" advAuto="0" spid="227" grpId="1"/>
      <p:bldP build="whole" bldLvl="1" animBg="1" rev="0" advAuto="0" spid="220" grpId="4"/>
      <p:bldP build="whole" bldLvl="1" animBg="1" rev="0" advAuto="0" spid="223" grpId="11"/>
      <p:bldP build="whole" bldLvl="1" animBg="1" rev="0" advAuto="0" spid="219" grpId="9"/>
      <p:bldP build="whole" bldLvl="1" animBg="1" rev="0" advAuto="0" spid="221" grpId="13"/>
      <p:bldP build="whole" bldLvl="1" animBg="1" rev="0" advAuto="0" spid="216" grpId="6"/>
      <p:bldP build="whole" bldLvl="1" animBg="1" rev="0" advAuto="0" spid="217" grpId="10"/>
      <p:bldP build="whole" bldLvl="1" animBg="1" rev="0" advAuto="0" spid="218" grpId="12"/>
      <p:bldP build="whole" bldLvl="1" animBg="1" rev="0" advAuto="0" spid="226" grpId="8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body" idx="1"/>
          </p:nvPr>
        </p:nvSpPr>
        <p:spPr>
          <a:xfrm>
            <a:off x="952500" y="20256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Planning, Writing THE PLAN</a:t>
            </a:r>
          </a:p>
          <a:p>
            <a:pPr lvl="1" marL="1181100" indent="-723900">
              <a:spcBef>
                <a:spcPts val="0"/>
              </a:spcBef>
              <a:buClr>
                <a:srgbClr val="FFFFFF"/>
              </a:buClr>
              <a:defRPr b="1" sz="43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Six elements:</a:t>
            </a:r>
          </a:p>
          <a:p>
            <a:pPr lvl="2" marL="1562100" indent="-647700">
              <a:spcBef>
                <a:spcPts val="0"/>
              </a:spcBef>
              <a:buClr>
                <a:srgbClr val="66CCFF"/>
              </a:buClr>
              <a:buAutoNum type="arabicPeriod" startAt="1"/>
              <a:defRPr b="1" sz="45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Executive Summary</a:t>
            </a:r>
          </a:p>
          <a:p>
            <a:pPr lvl="2" marL="1562100" indent="-647700">
              <a:spcBef>
                <a:spcPts val="0"/>
              </a:spcBef>
              <a:buClr>
                <a:srgbClr val="66CCFF"/>
              </a:buClr>
              <a:buAutoNum type="arabicPeriod" startAt="1"/>
              <a:defRPr b="1" sz="45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Situation Analysis</a:t>
            </a:r>
          </a:p>
          <a:p>
            <a:pPr lvl="2" marL="1562100" indent="-647700">
              <a:spcBef>
                <a:spcPts val="0"/>
              </a:spcBef>
              <a:buClr>
                <a:srgbClr val="66CCFF"/>
              </a:buClr>
              <a:buAutoNum type="arabicPeriod" startAt="1"/>
              <a:defRPr b="1" sz="45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Marketing Strategy</a:t>
            </a:r>
          </a:p>
          <a:p>
            <a:pPr lvl="2" marL="1562100" indent="-647700">
              <a:spcBef>
                <a:spcPts val="0"/>
              </a:spcBef>
              <a:buClr>
                <a:srgbClr val="66CCFF"/>
              </a:buClr>
              <a:buAutoNum type="arabicPeriod" startAt="1"/>
              <a:defRPr b="1" sz="45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Marketing Objectives</a:t>
            </a:r>
          </a:p>
          <a:p>
            <a:pPr lvl="2" marL="1562100" indent="-647700">
              <a:spcBef>
                <a:spcPts val="0"/>
              </a:spcBef>
              <a:buClr>
                <a:srgbClr val="66CCFF"/>
              </a:buClr>
              <a:buAutoNum type="arabicPeriod" startAt="1"/>
              <a:defRPr b="1" sz="45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Action Plan and Implementation</a:t>
            </a:r>
          </a:p>
          <a:p>
            <a:pPr lvl="2" marL="1562100" indent="-647700">
              <a:spcBef>
                <a:spcPts val="0"/>
              </a:spcBef>
              <a:buClr>
                <a:srgbClr val="66CCFF"/>
              </a:buClr>
              <a:buAutoNum type="arabicPeriod" startAt="1"/>
              <a:defRPr b="1" sz="45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Evaluation </a:t>
            </a:r>
          </a:p>
        </p:txBody>
      </p:sp>
      <p:sp>
        <p:nvSpPr>
          <p:cNvPr id="230" name="Shape 2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  <p:sp>
        <p:nvSpPr>
          <p:cNvPr id="231" name="Shape 231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body" idx="1"/>
          </p:nvPr>
        </p:nvSpPr>
        <p:spPr>
          <a:xfrm>
            <a:off x="952500" y="2847553"/>
            <a:ext cx="11099800" cy="495384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Executive Summary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Brief review of entire marketing/communications plan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Includes background information on organization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Best to write last and after details are finalized</a:t>
            </a:r>
          </a:p>
        </p:txBody>
      </p:sp>
      <p:sp>
        <p:nvSpPr>
          <p:cNvPr id="234" name="Shape 2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  <p:sp>
        <p:nvSpPr>
          <p:cNvPr id="235" name="Shape 235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body" sz="half" idx="1"/>
          </p:nvPr>
        </p:nvSpPr>
        <p:spPr>
          <a:xfrm>
            <a:off x="952500" y="3145656"/>
            <a:ext cx="11099800" cy="3462289"/>
          </a:xfrm>
          <a:prstGeom prst="rect">
            <a:avLst/>
          </a:prstGeom>
        </p:spPr>
        <p:txBody>
          <a:bodyPr/>
          <a:lstStyle/>
          <a:p>
            <a:pPr marL="0" indent="0" defTabSz="554990">
              <a:spcBef>
                <a:spcPts val="3900"/>
              </a:spcBef>
              <a:buSzTx/>
              <a:buNone/>
              <a:defRPr b="1" sz="475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Situation Analysis</a:t>
            </a:r>
          </a:p>
          <a:p>
            <a:pPr lvl="1" marL="868680" indent="-434340" defTabSz="554990">
              <a:spcBef>
                <a:spcPts val="0"/>
              </a:spcBef>
              <a:buClr>
                <a:srgbClr val="FFFFFF"/>
              </a:buClr>
              <a:defRPr b="1" sz="418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Target market</a:t>
            </a:r>
          </a:p>
          <a:p>
            <a:pPr lvl="1" marL="868680" indent="-434340" defTabSz="554990">
              <a:spcBef>
                <a:spcPts val="0"/>
              </a:spcBef>
              <a:buClr>
                <a:srgbClr val="FFFFFF"/>
              </a:buClr>
              <a:defRPr b="1" sz="418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Demographics</a:t>
            </a:r>
          </a:p>
          <a:p>
            <a:pPr lvl="1" marL="868680" indent="-434340" defTabSz="554990">
              <a:spcBef>
                <a:spcPts val="0"/>
              </a:spcBef>
              <a:buClr>
                <a:srgbClr val="FFFFFF"/>
              </a:buClr>
              <a:defRPr b="1" sz="418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Competitors, landscape</a:t>
            </a:r>
          </a:p>
          <a:p>
            <a:pPr lvl="1" marL="868680" indent="-434340" defTabSz="554990">
              <a:spcBef>
                <a:spcPts val="0"/>
              </a:spcBef>
              <a:buClr>
                <a:srgbClr val="FFFFFF"/>
              </a:buClr>
              <a:defRPr b="1" sz="418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Sets stage for strategies and objectives</a:t>
            </a:r>
          </a:p>
        </p:txBody>
      </p:sp>
      <p:sp>
        <p:nvSpPr>
          <p:cNvPr id="238" name="Shape 2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  <p:sp>
        <p:nvSpPr>
          <p:cNvPr id="239" name="Shape 239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body" idx="1"/>
          </p:nvPr>
        </p:nvSpPr>
        <p:spPr>
          <a:xfrm>
            <a:off x="952500" y="19304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Marketing Objective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Overall goal of what organization wants to accomplish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Overarching goal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What are we striving to be?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SAMPLE OBJECTIVE: To become the one-stop source for all family health, fitness and recreation opportunities.</a:t>
            </a:r>
          </a:p>
        </p:txBody>
      </p:sp>
      <p:sp>
        <p:nvSpPr>
          <p:cNvPr id="242" name="Shape 242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3" name="Shape 2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body" idx="1"/>
          </p:nvPr>
        </p:nvSpPr>
        <p:spPr>
          <a:xfrm>
            <a:off x="952500" y="2819970"/>
            <a:ext cx="11099800" cy="500901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Marketing Strategies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What conditions must exist to achieve organizational goal?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SAMPLE STRATEGY: Five impressions on parents between New Year’s Eve and March 1 with message on becoming members.</a:t>
            </a:r>
          </a:p>
        </p:txBody>
      </p:sp>
      <p:sp>
        <p:nvSpPr>
          <p:cNvPr id="246" name="Shape 246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body" sz="half" idx="1"/>
          </p:nvPr>
        </p:nvSpPr>
        <p:spPr>
          <a:xfrm>
            <a:off x="952500" y="3158083"/>
            <a:ext cx="11099800" cy="343743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Tactics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How will you achieve strategies?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Detailed activities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What, how will you execute tactics?</a:t>
            </a:r>
          </a:p>
        </p:txBody>
      </p:sp>
      <p:sp>
        <p:nvSpPr>
          <p:cNvPr id="250" name="Shape 250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1" name="Shape 2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body" idx="1"/>
          </p:nvPr>
        </p:nvSpPr>
        <p:spPr>
          <a:xfrm>
            <a:off x="952500" y="2767855"/>
            <a:ext cx="11099800" cy="511324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Requirements For Effective Tactics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Do we have the budget?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Can we meet schedule, time commitments?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Do we have all available resources to be successful?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Will this tactic meet our needs?</a:t>
            </a:r>
          </a:p>
        </p:txBody>
      </p:sp>
      <p:sp>
        <p:nvSpPr>
          <p:cNvPr id="254" name="Shape 254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5" name="Shape 2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body" idx="1"/>
          </p:nvPr>
        </p:nvSpPr>
        <p:spPr>
          <a:xfrm>
            <a:off x="618083" y="2006600"/>
            <a:ext cx="11768634" cy="6286500"/>
          </a:xfrm>
          <a:prstGeom prst="rect">
            <a:avLst/>
          </a:prstGeom>
        </p:spPr>
        <p:txBody>
          <a:bodyPr/>
          <a:lstStyle/>
          <a:p>
            <a:pPr marL="0" indent="0" defTabSz="572516">
              <a:lnSpc>
                <a:spcPct val="90000"/>
              </a:lnSpc>
              <a:spcBef>
                <a:spcPts val="4100"/>
              </a:spcBef>
              <a:buSzTx/>
              <a:buNone/>
              <a:defRPr b="1" sz="49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SAMPLE TACTICS:</a:t>
            </a:r>
          </a:p>
          <a:p>
            <a:pPr lvl="1" marL="896111" indent="-448055" defTabSz="572516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defRPr b="1" sz="4312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Media release twice per month that features fitness success story</a:t>
            </a:r>
          </a:p>
          <a:p>
            <a:pPr lvl="1" marL="896111" indent="-448055" defTabSz="572516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defRPr b="1" sz="4312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Print, Facebook ads on discounted membership fee</a:t>
            </a:r>
          </a:p>
          <a:p>
            <a:pPr lvl="1" marL="896111" indent="-448055" defTabSz="572516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defRPr b="1" sz="4312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Billboards positioned within 5 miles of facility</a:t>
            </a:r>
          </a:p>
          <a:p>
            <a:pPr lvl="1" marL="896111" indent="-448055" defTabSz="572516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defRPr b="1" sz="4312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Direct-mail postcard delivered on Dec. 31 that outlines discounted membership fee</a:t>
            </a:r>
          </a:p>
        </p:txBody>
      </p:sp>
      <p:sp>
        <p:nvSpPr>
          <p:cNvPr id="258" name="Shape 258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9" name="Shape 2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body" sz="half" idx="1"/>
          </p:nvPr>
        </p:nvSpPr>
        <p:spPr>
          <a:xfrm>
            <a:off x="952500" y="2939305"/>
            <a:ext cx="11099800" cy="3874990"/>
          </a:xfrm>
          <a:prstGeom prst="rect">
            <a:avLst/>
          </a:prstGeom>
        </p:spPr>
        <p:txBody>
          <a:bodyPr/>
          <a:lstStyle/>
          <a:p>
            <a:pPr marL="487680" indent="-48768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Know Your Organization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What is the mission?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What are the expectations?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What are the goals?</a:t>
            </a:r>
          </a:p>
        </p:txBody>
      </p:sp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body" sz="half" idx="1"/>
          </p:nvPr>
        </p:nvSpPr>
        <p:spPr>
          <a:xfrm>
            <a:off x="952500" y="3403376"/>
            <a:ext cx="11099800" cy="294684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Implementation: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Confirm, track costs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Clarify responsibilities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Establish schedule, meet deadlines</a:t>
            </a:r>
          </a:p>
        </p:txBody>
      </p:sp>
      <p:sp>
        <p:nvSpPr>
          <p:cNvPr id="262" name="Shape 262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3" name="Shape 2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body" sz="half" idx="1"/>
          </p:nvPr>
        </p:nvSpPr>
        <p:spPr>
          <a:xfrm>
            <a:off x="952500" y="2635770"/>
            <a:ext cx="11099800" cy="448206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Evaluation: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Review the measurable element for each goal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Use inexpensive online research tools (Survey Monkey)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Seek feedback from stakeholders</a:t>
            </a:r>
          </a:p>
        </p:txBody>
      </p:sp>
      <p:sp>
        <p:nvSpPr>
          <p:cNvPr id="266" name="Shape 2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  <p:sp>
        <p:nvSpPr>
          <p:cNvPr id="267" name="Shape 267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body" sz="half" idx="1"/>
          </p:nvPr>
        </p:nvSpPr>
        <p:spPr>
          <a:xfrm>
            <a:off x="952500" y="2769294"/>
            <a:ext cx="11099800" cy="421501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Celebrate Success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Share results with staff, volunteers, board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Earn, maintain ‘seat at the table’</a:t>
            </a:r>
            <a:endParaRPr sz="3800"/>
          </a:p>
        </p:txBody>
      </p:sp>
      <p:sp>
        <p:nvSpPr>
          <p:cNvPr id="270" name="Shape 2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  <p:sp>
        <p:nvSpPr>
          <p:cNvPr id="271" name="Shape 271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body" sz="half" idx="1"/>
          </p:nvPr>
        </p:nvSpPr>
        <p:spPr>
          <a:xfrm>
            <a:off x="952500" y="3077219"/>
            <a:ext cx="11099800" cy="359916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Rewrite, Refine Plan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Utilize feedback from evaluation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Be more creative, innovative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Recruit more talent, resources</a:t>
            </a:r>
          </a:p>
        </p:txBody>
      </p:sp>
      <p:sp>
        <p:nvSpPr>
          <p:cNvPr id="274" name="Shape 2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  <p:sp>
        <p:nvSpPr>
          <p:cNvPr id="275" name="Shape 275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age.png"/>
          <p:cNvPicPr>
            <a:picLocks noChangeAspect="1"/>
          </p:cNvPicPr>
          <p:nvPr/>
        </p:nvPicPr>
        <p:blipFill>
          <a:blip r:embed="rId2">
            <a:extLst/>
          </a:blip>
          <a:srcRect l="11718" t="26551" r="11375" b="8993"/>
          <a:stretch>
            <a:fillRect/>
          </a:stretch>
        </p:blipFill>
        <p:spPr>
          <a:xfrm>
            <a:off x="216746" y="433493"/>
            <a:ext cx="12462935" cy="83560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age.png"/>
          <p:cNvPicPr>
            <a:picLocks noChangeAspect="1"/>
          </p:cNvPicPr>
          <p:nvPr/>
        </p:nvPicPr>
        <p:blipFill>
          <a:blip r:embed="rId2">
            <a:extLst/>
          </a:blip>
          <a:srcRect l="8593" t="23622" r="6249" b="6062"/>
          <a:stretch>
            <a:fillRect/>
          </a:stretch>
        </p:blipFill>
        <p:spPr>
          <a:xfrm>
            <a:off x="-1" y="-1"/>
            <a:ext cx="13004802" cy="8590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age.png"/>
          <p:cNvPicPr>
            <a:picLocks noChangeAspect="1"/>
          </p:cNvPicPr>
          <p:nvPr/>
        </p:nvPicPr>
        <p:blipFill>
          <a:blip r:embed="rId2">
            <a:extLst/>
          </a:blip>
          <a:srcRect l="17968" t="23622" r="16406" b="9924"/>
          <a:stretch>
            <a:fillRect/>
          </a:stretch>
        </p:blipFill>
        <p:spPr>
          <a:xfrm>
            <a:off x="1083733" y="-1"/>
            <a:ext cx="10837334" cy="8778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age.png"/>
          <p:cNvPicPr>
            <a:picLocks noChangeAspect="1"/>
          </p:cNvPicPr>
          <p:nvPr/>
        </p:nvPicPr>
        <p:blipFill>
          <a:blip r:embed="rId2">
            <a:extLst/>
          </a:blip>
          <a:srcRect l="6250" t="22645" r="3125" b="6062"/>
          <a:stretch>
            <a:fillRect/>
          </a:stretch>
        </p:blipFill>
        <p:spPr>
          <a:xfrm>
            <a:off x="-1" y="377048"/>
            <a:ext cx="13004801" cy="8184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body" idx="1"/>
          </p:nvPr>
        </p:nvSpPr>
        <p:spPr>
          <a:xfrm>
            <a:off x="952500" y="2590800"/>
            <a:ext cx="11099800" cy="5262861"/>
          </a:xfrm>
          <a:prstGeom prst="rect">
            <a:avLst/>
          </a:prstGeom>
        </p:spPr>
        <p:txBody>
          <a:bodyPr/>
          <a:lstStyle/>
          <a:p>
            <a:pPr marL="487680" indent="-487680">
              <a:spcBef>
                <a:spcPts val="1300"/>
              </a:spcBef>
              <a:buSzTx/>
              <a:buNone/>
              <a:defRPr b="1" sz="56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The Plan is the SKELETON…</a:t>
            </a:r>
          </a:p>
          <a:p>
            <a:pPr marL="487680" indent="-487680">
              <a:spcBef>
                <a:spcPts val="1300"/>
              </a:spcBef>
              <a:buSzTx/>
              <a:buNone/>
              <a:defRPr b="1" sz="56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</a:p>
          <a:p>
            <a:pPr marL="487680" indent="-487680">
              <a:spcBef>
                <a:spcPts val="1300"/>
              </a:spcBef>
              <a:buSzTx/>
              <a:buNone/>
              <a:defRPr b="1" sz="56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…but your communications must touch the HEART…</a:t>
            </a:r>
          </a:p>
        </p:txBody>
      </p:sp>
      <p:sp>
        <p:nvSpPr>
          <p:cNvPr id="286" name="Shape 2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  <p:sp>
        <p:nvSpPr>
          <p:cNvPr id="287" name="Shape 287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85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type="body" sz="half" idx="1"/>
          </p:nvPr>
        </p:nvSpPr>
        <p:spPr>
          <a:xfrm>
            <a:off x="952500" y="3004666"/>
            <a:ext cx="11099800" cy="3744268"/>
          </a:xfrm>
          <a:prstGeom prst="rect">
            <a:avLst/>
          </a:prstGeom>
        </p:spPr>
        <p:txBody>
          <a:bodyPr/>
          <a:lstStyle/>
          <a:p>
            <a:pPr marL="473049" indent="-473049" defTabSz="566674">
              <a:spcBef>
                <a:spcPts val="4000"/>
              </a:spcBef>
              <a:buSzTx/>
              <a:buNone/>
              <a:defRPr b="1" sz="3686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</a:p>
          <a:p>
            <a:pPr marL="473049" indent="-473049" defTabSz="566674">
              <a:spcBef>
                <a:spcPts val="1100"/>
              </a:spcBef>
              <a:buSzTx/>
              <a:buNone/>
              <a:defRPr b="1" sz="485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Be a GOOD STORYTELLER…</a:t>
            </a:r>
          </a:p>
          <a:p>
            <a:pPr marL="461962" indent="-461962" defTabSz="566674">
              <a:spcBef>
                <a:spcPts val="4000"/>
              </a:spcBef>
              <a:defRPr b="1" sz="485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</a:p>
          <a:p>
            <a:pPr marL="473049" indent="-473049" defTabSz="566674">
              <a:spcBef>
                <a:spcPts val="1100"/>
              </a:spcBef>
              <a:buSzTx/>
              <a:buNone/>
              <a:defRPr b="1" sz="485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GOOD WRITING is EVERYTHING!</a:t>
            </a:r>
          </a:p>
        </p:txBody>
      </p:sp>
      <p:sp>
        <p:nvSpPr>
          <p:cNvPr id="290" name="Shape 2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  <p:sp>
        <p:nvSpPr>
          <p:cNvPr id="291" name="Shape 291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8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body" sz="half" idx="1"/>
          </p:nvPr>
        </p:nvSpPr>
        <p:spPr>
          <a:xfrm>
            <a:off x="952500" y="2980655"/>
            <a:ext cx="11099800" cy="379229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Evaluate The Organization’s Communications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Talk with stakeholders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Perform a communications audit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Conduct a SWOT analysis</a:t>
            </a:r>
          </a:p>
        </p:txBody>
      </p:sp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  <p:sp>
        <p:nvSpPr>
          <p:cNvPr id="136" name="Shape 136"/>
          <p:cNvSpPr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body" idx="1"/>
          </p:nvPr>
        </p:nvSpPr>
        <p:spPr>
          <a:xfrm>
            <a:off x="407998" y="2101850"/>
            <a:ext cx="12188805" cy="6286500"/>
          </a:xfrm>
          <a:prstGeom prst="rect">
            <a:avLst/>
          </a:prstGeom>
        </p:spPr>
        <p:txBody>
          <a:bodyPr/>
          <a:lstStyle/>
          <a:p>
            <a:pPr lvl="1" marL="0" indent="228600">
              <a:lnSpc>
                <a:spcPct val="90000"/>
              </a:lnSpc>
              <a:buSzTx/>
              <a:buNone/>
              <a:defRPr b="1" sz="49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Joe Mueller,</a:t>
            </a:r>
            <a:br/>
            <a:r>
              <a:t>Principal</a:t>
            </a:r>
            <a:br/>
            <a:r>
              <a:t>Mueller Communications</a:t>
            </a:r>
            <a:br/>
            <a:r>
              <a:t>muellercommunications-stl.com</a:t>
            </a:r>
          </a:p>
          <a:p>
            <a:pPr lvl="1" marL="0" indent="228600">
              <a:lnSpc>
                <a:spcPct val="90000"/>
              </a:lnSpc>
              <a:spcBef>
                <a:spcPts val="0"/>
              </a:spcBef>
              <a:buSzTx/>
              <a:buNone/>
              <a:defRPr b="1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</a:p>
          <a:p>
            <a:pPr lvl="1" marL="0" indent="228600">
              <a:lnSpc>
                <a:spcPct val="90000"/>
              </a:lnSpc>
              <a:spcBef>
                <a:spcPts val="0"/>
              </a:spcBef>
              <a:buSzTx/>
              <a:buNone/>
              <a:defRPr b="1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Blog: </a:t>
            </a:r>
            <a:r>
              <a:rPr u="sng">
                <a:hlinkClick r:id="rId2" invalidUrl="" action="" tgtFrame="" tooltip="" history="1" highlightClick="0" endSnd="0"/>
              </a:rPr>
              <a:t>www.thestrategiccommunicator.com</a:t>
            </a:r>
          </a:p>
          <a:p>
            <a:pPr lvl="1" marL="0" indent="228600">
              <a:lnSpc>
                <a:spcPct val="90000"/>
              </a:lnSpc>
              <a:spcBef>
                <a:spcPts val="0"/>
              </a:spcBef>
              <a:buSzTx/>
              <a:buNone/>
              <a:defRPr b="1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E-mail: </a:t>
            </a:r>
            <a:r>
              <a:rPr u="sng">
                <a:hlinkClick r:id="rId3" invalidUrl="" action="" tgtFrame="" tooltip="" history="1" highlightClick="0" endSnd="0"/>
              </a:rPr>
              <a:t>joe@muellercommunications-stl.com</a:t>
            </a:r>
          </a:p>
          <a:p>
            <a:pPr lvl="1" marL="0" indent="228600">
              <a:lnSpc>
                <a:spcPct val="90000"/>
              </a:lnSpc>
              <a:spcBef>
                <a:spcPts val="0"/>
              </a:spcBef>
              <a:buSzTx/>
              <a:buNone/>
              <a:defRPr b="1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Twitter: @jfmueller</a:t>
            </a:r>
          </a:p>
        </p:txBody>
      </p:sp>
      <p:sp>
        <p:nvSpPr>
          <p:cNvPr id="294" name="Shape 294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5" name="Shape 2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body" idx="1"/>
          </p:nvPr>
        </p:nvSpPr>
        <p:spPr>
          <a:xfrm>
            <a:off x="599603" y="2926184"/>
            <a:ext cx="11805593" cy="479658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rPr sz="5000"/>
              <a:t>Develop an IMC Committee</a:t>
            </a:r>
            <a:br>
              <a:rPr sz="5000"/>
            </a:br>
            <a:r>
              <a:rPr sz="4400"/>
              <a:t> </a:t>
            </a:r>
            <a:r>
              <a:rPr sz="4400"/>
              <a:t>(Integrated Marketing Communications)</a:t>
            </a:r>
            <a:endParaRPr sz="4400"/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Communications Staff Need to become ‘Executive Producers, Editors’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Become… ‘a jack of all trades and a master of none’</a:t>
            </a:r>
          </a:p>
        </p:txBody>
      </p:sp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  <p:sp>
        <p:nvSpPr>
          <p:cNvPr id="140" name="Shape 140"/>
          <p:cNvSpPr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body" sz="half" idx="1"/>
          </p:nvPr>
        </p:nvSpPr>
        <p:spPr>
          <a:xfrm>
            <a:off x="952500" y="2997224"/>
            <a:ext cx="11099800" cy="375915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IMC Committees Increase: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Efficiency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Activity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Knowledge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Distribution of work</a:t>
            </a:r>
          </a:p>
        </p:txBody>
      </p:sp>
      <p:sp>
        <p:nvSpPr>
          <p:cNvPr id="143" name="Shape 143"/>
          <p:cNvSpPr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DBuilding A Volunteer Marketing &amp; Communications Committee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body" sz="half" idx="1"/>
          </p:nvPr>
        </p:nvSpPr>
        <p:spPr>
          <a:xfrm>
            <a:off x="221852" y="2895972"/>
            <a:ext cx="12561096" cy="396165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Functions of an IMC Committee: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Develop, implement and evaluate the plan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Identify, communicate trends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Communicate to audiences</a:t>
            </a:r>
          </a:p>
        </p:txBody>
      </p:sp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  <p:sp>
        <p:nvSpPr>
          <p:cNvPr id="148" name="Shape 148"/>
          <p:cNvSpPr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body" sz="half" idx="1"/>
          </p:nvPr>
        </p:nvSpPr>
        <p:spPr>
          <a:xfrm>
            <a:off x="952500" y="2616175"/>
            <a:ext cx="11099800" cy="452125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Functions of an IMC Committee (Continued):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Support delivery of organization’s program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Promote positive public relations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Promote new programs, projects</a:t>
            </a:r>
          </a:p>
        </p:txBody>
      </p:sp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  <p:sp>
        <p:nvSpPr>
          <p:cNvPr id="152" name="Shape 152"/>
          <p:cNvSpPr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4">
            <a:hueOff val="181116"/>
            <a:satOff val="-2364"/>
            <a:lumOff val="-3556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body" idx="1"/>
          </p:nvPr>
        </p:nvSpPr>
        <p:spPr>
          <a:xfrm>
            <a:off x="952500" y="2756247"/>
            <a:ext cx="11099800" cy="513645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Functions of an IMC Committee (Continued):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Ensure creation of consistent messages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Produce content (publications, video, audio)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Conduct, analyze and utilize research</a:t>
            </a:r>
          </a:p>
        </p:txBody>
      </p:sp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400"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lvl1pPr>
          </a:lstStyle>
          <a:p>
            <a:pPr/>
            <a:r>
              <a:t>Building A Volunteer Marketing &amp; Communications Committee</a:t>
            </a:r>
          </a:p>
        </p:txBody>
      </p:sp>
      <p:sp>
        <p:nvSpPr>
          <p:cNvPr id="156" name="Shape 156"/>
          <p:cNvSpPr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